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57" r:id="rId3"/>
    <p:sldId id="277" r:id="rId4"/>
    <p:sldId id="278" r:id="rId5"/>
    <p:sldId id="279" r:id="rId6"/>
    <p:sldId id="271" r:id="rId7"/>
    <p:sldId id="290" r:id="rId8"/>
    <p:sldId id="272" r:id="rId9"/>
    <p:sldId id="273" r:id="rId10"/>
    <p:sldId id="274" r:id="rId11"/>
    <p:sldId id="286" r:id="rId12"/>
    <p:sldId id="275" r:id="rId13"/>
    <p:sldId id="281" r:id="rId14"/>
    <p:sldId id="283" r:id="rId15"/>
    <p:sldId id="282" r:id="rId16"/>
    <p:sldId id="276" r:id="rId17"/>
    <p:sldId id="284" r:id="rId18"/>
    <p:sldId id="289" r:id="rId19"/>
    <p:sldId id="285" r:id="rId20"/>
    <p:sldId id="287" r:id="rId21"/>
    <p:sldId id="288" r:id="rId22"/>
  </p:sldIdLst>
  <p:sldSz cx="12192000" cy="6858000"/>
  <p:notesSz cx="6797675" cy="9926638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37" autoAdjust="0"/>
  </p:normalViewPr>
  <p:slideViewPr>
    <p:cSldViewPr snapToGrid="0">
      <p:cViewPr varScale="1">
        <p:scale>
          <a:sx n="108" d="100"/>
          <a:sy n="108" d="100"/>
        </p:scale>
        <p:origin x="654" y="2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28/11/2018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481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7228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eogebra.org/classic/kqqf9ev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3d/ufqmrw9e" TargetMode="External"/><Relationship Id="rId2" Type="http://schemas.openxmlformats.org/officeDocument/2006/relationships/hyperlink" Target="https://www.geogebra.org/classic/vwffpjm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ogebra.org/classic/nxcd9t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eogebra.org/classic/k6ewsxc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APPLICAZIONI DEI PUNTI NOTEVOLI DEL TRIANGOLO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Servono? A cosa servono?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F9A815-644D-4434-A0FA-942FBE3F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77" y="0"/>
            <a:ext cx="8973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6D4C2-B109-4065-BDFF-990E0CF9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348211-7653-4F80-9163-6F5794B7A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BF6BE1-E284-4ED2-8CD6-A1F516D1A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2615AB-1927-44AB-B5DD-EBDD21FC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584DF50E-EC74-44DA-9839-B73B02CA29F6}"/>
              </a:ext>
            </a:extLst>
          </p:cNvPr>
          <p:cNvSpPr/>
          <p:nvPr/>
        </p:nvSpPr>
        <p:spPr>
          <a:xfrm>
            <a:off x="1600521" y="195071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CIRCOCENTRO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E6408D0-0502-420E-8087-93DF70D7DCD3}"/>
              </a:ext>
            </a:extLst>
          </p:cNvPr>
          <p:cNvSpPr/>
          <p:nvPr/>
        </p:nvSpPr>
        <p:spPr>
          <a:xfrm>
            <a:off x="5525020" y="171410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E59FF4C-06A0-41DC-A29F-BDC81E99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693606"/>
            <a:ext cx="11477625" cy="596932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0A1EC69-1F4D-4CB1-817B-E39BE5788B86}"/>
              </a:ext>
            </a:extLst>
          </p:cNvPr>
          <p:cNvSpPr/>
          <p:nvPr/>
        </p:nvSpPr>
        <p:spPr>
          <a:xfrm>
            <a:off x="355107" y="878889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Circocentro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degli assi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Asse di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Asse dell’altro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circocentro</a:t>
            </a:r>
          </a:p>
          <a:p>
            <a:pPr lvl="1"/>
            <a:r>
              <a:rPr lang="it-IT" i="1" dirty="0"/>
              <a:t>Ripetendo per il terzo vertice, interseca nello stesso punto</a:t>
            </a:r>
          </a:p>
          <a:p>
            <a:r>
              <a:rPr lang="it-IT" dirty="0"/>
              <a:t>Perché? L’asse di un lato è luogo dei punti equidistanti dagli estremi…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0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F228B2AE-ED46-47EE-80D4-0D8BE5D7E4E2}"/>
              </a:ext>
            </a:extLst>
          </p:cNvPr>
          <p:cNvSpPr/>
          <p:nvPr/>
        </p:nvSpPr>
        <p:spPr>
          <a:xfrm>
            <a:off x="5090375" y="205859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https://www.geogebra.org/classic/kqqf9evc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C130DA-5F2D-4BF1-863E-661CB836A630}"/>
              </a:ext>
            </a:extLst>
          </p:cNvPr>
          <p:cNvSpPr txBox="1"/>
          <p:nvPr/>
        </p:nvSpPr>
        <p:spPr>
          <a:xfrm>
            <a:off x="533400" y="247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DFB6B41-8405-4292-BA56-0A90923A814B}"/>
              </a:ext>
            </a:extLst>
          </p:cNvPr>
          <p:cNvSpPr/>
          <p:nvPr/>
        </p:nvSpPr>
        <p:spPr>
          <a:xfrm>
            <a:off x="165745" y="882543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E05E7719-5342-4704-AE7D-519073E9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3" y="698959"/>
            <a:ext cx="11410764" cy="59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Punto di intersezione delle bisettrici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vertici;</a:t>
            </a:r>
          </a:p>
          <a:p>
            <a:pPr lvl="1"/>
            <a:r>
              <a:rPr lang="it-IT" dirty="0"/>
              <a:t>1.o vertice: tracciare la bisettrice dell’angolo</a:t>
            </a:r>
          </a:p>
          <a:p>
            <a:pPr lvl="1"/>
            <a:r>
              <a:rPr lang="it-IT" dirty="0"/>
              <a:t>2.o vertice: tracciare la bisettrice dell’angolo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Incentro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Bisettrice: luogo dei punti equidistanti dai segmenti che formano l’angolo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45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1F38335-6AB3-48F6-9948-D3EF02F25CAA}"/>
              </a:ext>
            </a:extLst>
          </p:cNvPr>
          <p:cNvSpPr/>
          <p:nvPr/>
        </p:nvSpPr>
        <p:spPr>
          <a:xfrm>
            <a:off x="1624139" y="247477"/>
            <a:ext cx="18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ORTOCENTRO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AEAB8B8-8063-4213-8C91-2ABE6433F97F}"/>
              </a:ext>
            </a:extLst>
          </p:cNvPr>
          <p:cNvSpPr/>
          <p:nvPr/>
        </p:nvSpPr>
        <p:spPr>
          <a:xfrm>
            <a:off x="4981133" y="241076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A19201-F16F-491D-ADE2-4AD8E2A54432}"/>
              </a:ext>
            </a:extLst>
          </p:cNvPr>
          <p:cNvSpPr/>
          <p:nvPr/>
        </p:nvSpPr>
        <p:spPr>
          <a:xfrm>
            <a:off x="200024" y="861134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magine 1">
            <a:hlinkClick r:id="rId2"/>
            <a:extLst>
              <a:ext uri="{FF2B5EF4-FFF2-40B4-BE49-F238E27FC236}">
                <a16:creationId xmlns:a16="http://schemas.microsoft.com/office/drawing/2014/main" id="{5A9BDAF3-FBC3-4BFC-9CD4-1AC8DEB7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751487"/>
            <a:ext cx="11286478" cy="5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Ortocentro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90726"/>
            <a:ext cx="9601200" cy="380999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delle altezze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1.o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2.o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Ortocentro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È minima la somma delle distanze dall’ortocentro ai lati:</a:t>
            </a:r>
          </a:p>
          <a:p>
            <a:pPr lvl="1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EED3E1-FE93-4B0F-A9A6-9DD06688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2" y="5811838"/>
            <a:ext cx="5838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DB651-0EB6-4636-85CF-2F875D63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FE42A9-696C-4A3F-AB65-074D8415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notevoli</a:t>
            </a:r>
            <a:r>
              <a:rPr lang="en-GB" dirty="0"/>
              <a:t> del </a:t>
            </a:r>
            <a:r>
              <a:rPr lang="en-GB" dirty="0" err="1"/>
              <a:t>triangolo</a:t>
            </a:r>
            <a:r>
              <a:rPr lang="en-GB" dirty="0"/>
              <a:t> </a:t>
            </a:r>
            <a:r>
              <a:rPr lang="en-GB" dirty="0" err="1"/>
              <a:t>effettivamente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di </a:t>
            </a:r>
            <a:r>
              <a:rPr lang="en-GB" dirty="0" err="1"/>
              <a:t>aiuto</a:t>
            </a:r>
            <a:r>
              <a:rPr lang="en-GB" dirty="0"/>
              <a:t> per </a:t>
            </a:r>
            <a:r>
              <a:rPr lang="en-GB" dirty="0" err="1"/>
              <a:t>risolvere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en-GB" dirty="0"/>
              <a:t> </a:t>
            </a:r>
            <a:r>
              <a:rPr lang="en-GB" dirty="0" err="1"/>
              <a:t>pratici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1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EEA87-BC6A-462B-9AA7-A9B09FD3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B2889D28-5AA2-45A3-AEF5-1678B09E9A9D}"/>
              </a:ext>
            </a:extLst>
          </p:cNvPr>
          <p:cNvSpPr/>
          <p:nvPr/>
        </p:nvSpPr>
        <p:spPr>
          <a:xfrm>
            <a:off x="3476509" y="291584"/>
            <a:ext cx="41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https://www.geogebra.org/3d/ufqmrw9e</a:t>
            </a:r>
          </a:p>
        </p:txBody>
      </p:sp>
      <p:pic>
        <p:nvPicPr>
          <p:cNvPr id="6" name="Immagine 5">
            <a:hlinkClick r:id="rId3"/>
            <a:extLst>
              <a:ext uri="{FF2B5EF4-FFF2-40B4-BE49-F238E27FC236}">
                <a16:creationId xmlns:a16="http://schemas.microsoft.com/office/drawing/2014/main" id="{2DA2940D-6D79-4875-89C3-EC8E98C6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" y="778820"/>
            <a:ext cx="11115675" cy="5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Baricentro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it-IT" dirty="0"/>
              <a:t>Punto di intersezione delle mediane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Su un lato: punto medio, retta che passa per il punto medio del lato e il vertice opposto</a:t>
            </a:r>
          </a:p>
          <a:p>
            <a:pPr lvl="1"/>
            <a:r>
              <a:rPr lang="it-IT" dirty="0"/>
              <a:t>Sull’altro lato: punto medio, retta che passa per il punto medio del lato e il vertice opposto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baricentro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«Punto di equilibrio»: baricentro = centro dei pesi («bari»=«peso»)</a:t>
            </a:r>
          </a:p>
          <a:p>
            <a:r>
              <a:rPr lang="it-IT" dirty="0"/>
              <a:t>Media delle coordinate dei tre vertici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69EB5-0186-48BA-8962-3274EC6E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8978F9-7BB5-4663-BF6A-E9455EAAE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22BC8E-5F53-4463-A4D0-F20D74A6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"/>
            <a:ext cx="12192000" cy="66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64187C-E576-453B-A38E-B0569243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63" y="0"/>
            <a:ext cx="7081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A587F313-791E-47EF-93F5-5DD51F00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73"/>
            <a:ext cx="12192000" cy="6407053"/>
          </a:xfrm>
          <a:prstGeom prst="rect">
            <a:avLst/>
          </a:prstGeom>
          <a:ln>
            <a:solidFill>
              <a:srgbClr val="F9F9FA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B026F04-69FF-4176-990E-F0B1237C423F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89617-5813-4E41-852F-2BFFEF9D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19678E-2CC6-4B7E-AE93-3B10719E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D4A46-1546-4961-A5A7-0FC56259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26"/>
            <a:ext cx="12192000" cy="633574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5AFC939-22FC-475C-8722-158E8502E359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22F12-14B2-403B-836B-9E0A9F4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2286B-4ADF-4B25-B424-0DC24FAE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12038B-4BD2-456E-B80F-CD6CC687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71"/>
            <a:ext cx="12192000" cy="635465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73015C7-3501-48FE-88BC-9EEFC30F1C8D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7FE1794-360B-4FB6-B436-6156315DC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98" y="167442"/>
            <a:ext cx="5017781" cy="3261558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6B0787-4387-4D38-A8BA-67086C2A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37" y="2870709"/>
            <a:ext cx="6468621" cy="36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3F347F-C936-4D5A-A5CA-866FEC9F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A36621-484A-45F0-92C7-BC910F801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B11172-9BB5-4DC6-96BC-85823C27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576494"/>
            <a:ext cx="10993514" cy="618385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4E22E2B-2E5A-450B-BF89-54325471EF1E}"/>
              </a:ext>
            </a:extLst>
          </p:cNvPr>
          <p:cNvSpPr/>
          <p:nvPr/>
        </p:nvSpPr>
        <p:spPr>
          <a:xfrm>
            <a:off x="3827338" y="80300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https://youtu.be/dLBJA8SlH2w?t=60</a:t>
            </a:r>
          </a:p>
        </p:txBody>
      </p:sp>
    </p:spTree>
    <p:extLst>
      <p:ext uri="{BB962C8B-B14F-4D97-AF65-F5344CB8AC3E}">
        <p14:creationId xmlns:p14="http://schemas.microsoft.com/office/powerpoint/2010/main" val="1065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ED8359E-7F51-4F4A-B4F6-4BCAB365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297751"/>
            <a:ext cx="6896638" cy="37457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38C413-1D67-4F4F-BD61-E3D2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737088"/>
            <a:ext cx="7153491" cy="38852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6CD0814-6D46-4D16-9917-F8C5707C3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24" y="1235165"/>
            <a:ext cx="7480660" cy="40364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D523CA-B74F-404F-904D-5583A8D2A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05" y="1731634"/>
            <a:ext cx="7938783" cy="4286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F6F34C-787A-4EC1-87B6-1341AEAF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132" y="2206930"/>
            <a:ext cx="8137322" cy="43855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0DFDE7-290F-4085-98D8-D0752F8E0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442" y="2709738"/>
            <a:ext cx="8362426" cy="47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86A91E0-F6F0-46B4-B8F0-C3F3C26B1D94}"/>
              </a:ext>
            </a:extLst>
          </p:cNvPr>
          <p:cNvSpPr/>
          <p:nvPr/>
        </p:nvSpPr>
        <p:spPr>
          <a:xfrm>
            <a:off x="694714" y="308188"/>
            <a:ext cx="462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https://www.geogebra.org/classic/k6ewsxck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0196691-9A27-49A8-8880-47147C95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" y="790964"/>
            <a:ext cx="11229975" cy="585373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847AB40-8388-4718-A61F-D9F9E151FD16}"/>
              </a:ext>
            </a:extLst>
          </p:cNvPr>
          <p:cNvSpPr/>
          <p:nvPr/>
        </p:nvSpPr>
        <p:spPr>
          <a:xfrm>
            <a:off x="619124" y="1029810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3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4221</TotalTime>
  <Words>446</Words>
  <Application>Microsoft Office PowerPoint</Application>
  <PresentationFormat>Widescreen</PresentationFormat>
  <Paragraphs>55</Paragraphs>
  <Slides>21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Arial</vt:lpstr>
      <vt:lpstr>Griglia a diamante 16x9</vt:lpstr>
      <vt:lpstr>APPLICAZIONI DEI PUNTI NOTEVOLI DEL TRIANGOLO</vt:lpstr>
      <vt:lpstr>Baricentro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Circocentro</vt:lpstr>
      <vt:lpstr>Presentazione standard di PowerPoint</vt:lpstr>
      <vt:lpstr>Incentro</vt:lpstr>
      <vt:lpstr>Presentazione standard di PowerPoint</vt:lpstr>
      <vt:lpstr>Ortocentro</vt:lpstr>
      <vt:lpstr>Conclusioni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Davide</dc:creator>
  <cp:lastModifiedBy>Davide</cp:lastModifiedBy>
  <cp:revision>54</cp:revision>
  <cp:lastPrinted>2018-11-28T12:48:26Z</cp:lastPrinted>
  <dcterms:created xsi:type="dcterms:W3CDTF">2018-11-25T13:05:00Z</dcterms:created>
  <dcterms:modified xsi:type="dcterms:W3CDTF">2018-11-28T14:12:39Z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